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58" r:id="rId2"/>
    <p:sldId id="290" r:id="rId3"/>
    <p:sldId id="289" r:id="rId4"/>
    <p:sldId id="288" r:id="rId5"/>
    <p:sldId id="287" r:id="rId6"/>
    <p:sldId id="291" r:id="rId7"/>
    <p:sldId id="292" r:id="rId8"/>
    <p:sldId id="294" r:id="rId9"/>
    <p:sldId id="295" r:id="rId10"/>
    <p:sldId id="296" r:id="rId11"/>
    <p:sldId id="293" r:id="rId12"/>
    <p:sldId id="297" r:id="rId13"/>
    <p:sldId id="259" r:id="rId1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31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29"/>
    <p:restoredTop sz="94705"/>
  </p:normalViewPr>
  <p:slideViewPr>
    <p:cSldViewPr snapToGrid="0" snapToObjects="1">
      <p:cViewPr varScale="1">
        <p:scale>
          <a:sx n="67" d="100"/>
          <a:sy n="67" d="100"/>
        </p:scale>
        <p:origin x="246" y="72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98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-16972" y="4347197"/>
            <a:ext cx="12208972" cy="252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7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5706264" y="1"/>
            <a:ext cx="6485736" cy="687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8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 rot="20132266">
            <a:off x="3204672" y="5259246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3276077" y="3086935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" name="组 18"/>
          <p:cNvGrpSpPr/>
          <p:nvPr userDrawn="1"/>
        </p:nvGrpSpPr>
        <p:grpSpPr>
          <a:xfrm rot="1396810">
            <a:off x="5439148" y="3364452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130130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Freeform 19"/>
          <p:cNvSpPr>
            <a:spLocks noEditPoints="1"/>
          </p:cNvSpPr>
          <p:nvPr/>
        </p:nvSpPr>
        <p:spPr bwMode="auto">
          <a:xfrm rot="1363540">
            <a:off x="8673100" y="723488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 rot="20253209">
            <a:off x="4644944" y="440960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" name="组合 45"/>
          <p:cNvGrpSpPr/>
          <p:nvPr userDrawn="1"/>
        </p:nvGrpSpPr>
        <p:grpSpPr>
          <a:xfrm rot="2116298">
            <a:off x="5097308" y="5328958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46"/>
          <p:cNvGrpSpPr/>
          <p:nvPr userDrawn="1"/>
        </p:nvGrpSpPr>
        <p:grpSpPr>
          <a:xfrm rot="19680185">
            <a:off x="2669841" y="4499503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Freeform 29"/>
          <p:cNvSpPr>
            <a:spLocks noEditPoints="1"/>
          </p:cNvSpPr>
          <p:nvPr userDrawn="1"/>
        </p:nvSpPr>
        <p:spPr bwMode="auto">
          <a:xfrm>
            <a:off x="4567724" y="3130391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"/>
          <p:cNvSpPr>
            <a:spLocks noEditPoints="1"/>
          </p:cNvSpPr>
          <p:nvPr userDrawn="1"/>
        </p:nvSpPr>
        <p:spPr bwMode="auto">
          <a:xfrm rot="1264384">
            <a:off x="3800465" y="6382321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22"/>
          <p:cNvGrpSpPr/>
          <p:nvPr userDrawn="1"/>
        </p:nvGrpSpPr>
        <p:grpSpPr>
          <a:xfrm rot="1013132">
            <a:off x="2506793" y="6413812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23"/>
          <p:cNvGrpSpPr/>
          <p:nvPr userDrawn="1"/>
        </p:nvGrpSpPr>
        <p:grpSpPr>
          <a:xfrm>
            <a:off x="6063218" y="3624642"/>
            <a:ext cx="1301704" cy="1299270"/>
            <a:chOff x="6262690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6262690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"/>
            <p:cNvSpPr>
              <a:spLocks/>
            </p:cNvSpPr>
            <p:nvPr userDrawn="1"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Freeform 7"/>
          <p:cNvSpPr>
            <a:spLocks noEditPoints="1"/>
          </p:cNvSpPr>
          <p:nvPr/>
        </p:nvSpPr>
        <p:spPr bwMode="auto">
          <a:xfrm rot="20132266">
            <a:off x="-1257123" y="479820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-491355" y="2831662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 45"/>
          <p:cNvGrpSpPr/>
          <p:nvPr userDrawn="1"/>
        </p:nvGrpSpPr>
        <p:grpSpPr>
          <a:xfrm rot="1396810">
            <a:off x="998952" y="3722131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71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19"/>
          <p:cNvSpPr>
            <a:spLocks noEditPoints="1"/>
          </p:cNvSpPr>
          <p:nvPr/>
        </p:nvSpPr>
        <p:spPr bwMode="auto">
          <a:xfrm rot="1363540">
            <a:off x="337564" y="5792830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 rot="20253209">
            <a:off x="158920" y="448561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5"/>
          <p:cNvGrpSpPr/>
          <p:nvPr userDrawn="1"/>
        </p:nvGrpSpPr>
        <p:grpSpPr>
          <a:xfrm rot="2116298">
            <a:off x="1231243" y="5128618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合 46"/>
          <p:cNvGrpSpPr/>
          <p:nvPr userDrawn="1"/>
        </p:nvGrpSpPr>
        <p:grpSpPr>
          <a:xfrm rot="19680185">
            <a:off x="-1517189" y="3803033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Freeform 29"/>
          <p:cNvSpPr>
            <a:spLocks noEditPoints="1"/>
          </p:cNvSpPr>
          <p:nvPr userDrawn="1"/>
        </p:nvSpPr>
        <p:spPr bwMode="auto">
          <a:xfrm>
            <a:off x="760976" y="2751525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"/>
          <p:cNvSpPr>
            <a:spLocks noEditPoints="1"/>
          </p:cNvSpPr>
          <p:nvPr userDrawn="1"/>
        </p:nvSpPr>
        <p:spPr bwMode="auto">
          <a:xfrm rot="1264384">
            <a:off x="1983280" y="5686214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22"/>
          <p:cNvGrpSpPr/>
          <p:nvPr userDrawn="1"/>
        </p:nvGrpSpPr>
        <p:grpSpPr>
          <a:xfrm rot="1013132">
            <a:off x="1601368" y="4438604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23"/>
          <p:cNvGrpSpPr/>
          <p:nvPr userDrawn="1"/>
        </p:nvGrpSpPr>
        <p:grpSpPr>
          <a:xfrm>
            <a:off x="1798258" y="2947826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Freeform 7"/>
          <p:cNvSpPr>
            <a:spLocks noEditPoints="1"/>
          </p:cNvSpPr>
          <p:nvPr/>
        </p:nvSpPr>
        <p:spPr bwMode="auto">
          <a:xfrm rot="21538996">
            <a:off x="7150383" y="5764310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9"/>
          <p:cNvSpPr>
            <a:spLocks noEditPoints="1"/>
          </p:cNvSpPr>
          <p:nvPr/>
        </p:nvSpPr>
        <p:spPr bwMode="auto">
          <a:xfrm rot="1406730">
            <a:off x="8537771" y="4215104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8" name="组 77"/>
          <p:cNvGrpSpPr/>
          <p:nvPr userDrawn="1"/>
        </p:nvGrpSpPr>
        <p:grpSpPr>
          <a:xfrm rot="2803540">
            <a:off x="9511163" y="5451184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03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Freeform 19"/>
          <p:cNvSpPr>
            <a:spLocks noEditPoints="1"/>
          </p:cNvSpPr>
          <p:nvPr/>
        </p:nvSpPr>
        <p:spPr bwMode="auto">
          <a:xfrm rot="2770270">
            <a:off x="8355392" y="7325895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20"/>
          <p:cNvSpPr>
            <a:spLocks/>
          </p:cNvSpPr>
          <p:nvPr/>
        </p:nvSpPr>
        <p:spPr bwMode="auto">
          <a:xfrm rot="59939">
            <a:off x="8625447" y="5843013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1" name="组合 45"/>
          <p:cNvGrpSpPr/>
          <p:nvPr userDrawn="1"/>
        </p:nvGrpSpPr>
        <p:grpSpPr>
          <a:xfrm rot="3523028">
            <a:off x="9384746" y="6959690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2" name="组合 46"/>
          <p:cNvGrpSpPr/>
          <p:nvPr userDrawn="1"/>
        </p:nvGrpSpPr>
        <p:grpSpPr>
          <a:xfrm rot="21086915">
            <a:off x="7366693" y="4686026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Freeform 29"/>
          <p:cNvSpPr>
            <a:spLocks noEditPoints="1"/>
          </p:cNvSpPr>
          <p:nvPr userDrawn="1"/>
        </p:nvSpPr>
        <p:spPr bwMode="auto">
          <a:xfrm rot="1406730">
            <a:off x="9836343" y="4616570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5"/>
          <p:cNvSpPr>
            <a:spLocks noEditPoints="1"/>
          </p:cNvSpPr>
          <p:nvPr userDrawn="1"/>
        </p:nvSpPr>
        <p:spPr bwMode="auto">
          <a:xfrm rot="2671114">
            <a:off x="9574736" y="7895511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5" name="组合 22"/>
          <p:cNvGrpSpPr/>
          <p:nvPr userDrawn="1"/>
        </p:nvGrpSpPr>
        <p:grpSpPr>
          <a:xfrm rot="2419862">
            <a:off x="9997017" y="6488458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23"/>
          <p:cNvGrpSpPr/>
          <p:nvPr userDrawn="1"/>
        </p:nvGrpSpPr>
        <p:grpSpPr>
          <a:xfrm rot="1406730">
            <a:off x="11173870" y="-871840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87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" name="Freeform 7"/>
          <p:cNvSpPr>
            <a:spLocks noEditPoints="1"/>
          </p:cNvSpPr>
          <p:nvPr/>
        </p:nvSpPr>
        <p:spPr bwMode="auto">
          <a:xfrm rot="20132266">
            <a:off x="-3210" y="1374612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9"/>
          <p:cNvSpPr>
            <a:spLocks noEditPoints="1"/>
          </p:cNvSpPr>
          <p:nvPr/>
        </p:nvSpPr>
        <p:spPr bwMode="auto">
          <a:xfrm>
            <a:off x="762558" y="-591931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0" name="组 109"/>
          <p:cNvGrpSpPr/>
          <p:nvPr userDrawn="1"/>
        </p:nvGrpSpPr>
        <p:grpSpPr>
          <a:xfrm rot="1396810">
            <a:off x="2252865" y="298538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135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1" name="Freeform 19"/>
          <p:cNvSpPr>
            <a:spLocks noEditPoints="1"/>
          </p:cNvSpPr>
          <p:nvPr/>
        </p:nvSpPr>
        <p:spPr bwMode="auto">
          <a:xfrm rot="1363540">
            <a:off x="1591477" y="2369237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20"/>
          <p:cNvSpPr>
            <a:spLocks/>
          </p:cNvSpPr>
          <p:nvPr/>
        </p:nvSpPr>
        <p:spPr bwMode="auto">
          <a:xfrm rot="20253209">
            <a:off x="1412833" y="1062017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3" name="组合 45"/>
          <p:cNvGrpSpPr/>
          <p:nvPr userDrawn="1"/>
        </p:nvGrpSpPr>
        <p:grpSpPr>
          <a:xfrm rot="2116298">
            <a:off x="2485156" y="1705025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" name="组合 46"/>
          <p:cNvGrpSpPr/>
          <p:nvPr userDrawn="1"/>
        </p:nvGrpSpPr>
        <p:grpSpPr>
          <a:xfrm rot="19680185">
            <a:off x="-263276" y="379440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128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" name="Freeform 29"/>
          <p:cNvSpPr>
            <a:spLocks noEditPoints="1"/>
          </p:cNvSpPr>
          <p:nvPr userDrawn="1"/>
        </p:nvSpPr>
        <p:spPr bwMode="auto">
          <a:xfrm>
            <a:off x="2014889" y="-672068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"/>
          <p:cNvSpPr>
            <a:spLocks noEditPoints="1"/>
          </p:cNvSpPr>
          <p:nvPr userDrawn="1"/>
        </p:nvSpPr>
        <p:spPr bwMode="auto">
          <a:xfrm rot="1264384">
            <a:off x="2980490" y="2441065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7" name="组合 22"/>
          <p:cNvGrpSpPr/>
          <p:nvPr userDrawn="1"/>
        </p:nvGrpSpPr>
        <p:grpSpPr>
          <a:xfrm rot="1013132">
            <a:off x="2855281" y="1015011"/>
            <a:ext cx="794889" cy="623974"/>
            <a:chOff x="3654425" y="5089525"/>
            <a:chExt cx="1860550" cy="1460500"/>
          </a:xfrm>
          <a:solidFill>
            <a:schemeClr val="bg1">
              <a:alpha val="70000"/>
            </a:schemeClr>
          </a:solidFill>
        </p:grpSpPr>
        <p:sp>
          <p:nvSpPr>
            <p:cNvPr id="12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8" name="组合 23"/>
          <p:cNvGrpSpPr/>
          <p:nvPr userDrawn="1"/>
        </p:nvGrpSpPr>
        <p:grpSpPr>
          <a:xfrm>
            <a:off x="3052171" y="-475767"/>
            <a:ext cx="1301704" cy="1299270"/>
            <a:chOff x="6262688" y="5170488"/>
            <a:chExt cx="1697038" cy="1693863"/>
          </a:xfrm>
          <a:solidFill>
            <a:schemeClr val="bg1">
              <a:alpha val="70000"/>
            </a:schemeClr>
          </a:solidFill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0" name="Freeform 7"/>
          <p:cNvSpPr>
            <a:spLocks noEditPoints="1"/>
          </p:cNvSpPr>
          <p:nvPr/>
        </p:nvSpPr>
        <p:spPr bwMode="auto">
          <a:xfrm rot="20132266">
            <a:off x="4165316" y="196966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9"/>
          <p:cNvSpPr>
            <a:spLocks noEditPoints="1"/>
          </p:cNvSpPr>
          <p:nvPr/>
        </p:nvSpPr>
        <p:spPr bwMode="auto">
          <a:xfrm>
            <a:off x="4931084" y="3122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2" name="组 141"/>
          <p:cNvGrpSpPr/>
          <p:nvPr userDrawn="1"/>
        </p:nvGrpSpPr>
        <p:grpSpPr>
          <a:xfrm rot="1396810">
            <a:off x="6421391" y="893591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167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3" name="Freeform 19"/>
          <p:cNvSpPr>
            <a:spLocks noEditPoints="1"/>
          </p:cNvSpPr>
          <p:nvPr/>
        </p:nvSpPr>
        <p:spPr bwMode="auto">
          <a:xfrm rot="1363540">
            <a:off x="5760003" y="2964290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20"/>
          <p:cNvSpPr>
            <a:spLocks/>
          </p:cNvSpPr>
          <p:nvPr/>
        </p:nvSpPr>
        <p:spPr bwMode="auto">
          <a:xfrm rot="20253209">
            <a:off x="5581359" y="165707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5" name="组合 45"/>
          <p:cNvGrpSpPr/>
          <p:nvPr userDrawn="1"/>
        </p:nvGrpSpPr>
        <p:grpSpPr>
          <a:xfrm rot="2116298">
            <a:off x="6653682" y="2300078"/>
            <a:ext cx="722933" cy="629672"/>
            <a:chOff x="501650" y="3292475"/>
            <a:chExt cx="1735138" cy="1511300"/>
          </a:xfrm>
          <a:solidFill>
            <a:schemeClr val="bg1">
              <a:alpha val="70000"/>
            </a:schemeClr>
          </a:solidFill>
        </p:grpSpPr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6" name="组合 46"/>
          <p:cNvGrpSpPr/>
          <p:nvPr userDrawn="1"/>
        </p:nvGrpSpPr>
        <p:grpSpPr>
          <a:xfrm rot="19680185">
            <a:off x="3905250" y="974493"/>
            <a:ext cx="920458" cy="709092"/>
            <a:chOff x="2486025" y="3619500"/>
            <a:chExt cx="1500188" cy="1155700"/>
          </a:xfrm>
          <a:solidFill>
            <a:schemeClr val="bg1">
              <a:alpha val="70000"/>
            </a:schemeClr>
          </a:solidFill>
        </p:grpSpPr>
        <p:sp>
          <p:nvSpPr>
            <p:cNvPr id="160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7" name="Freeform 29"/>
          <p:cNvSpPr>
            <a:spLocks noEditPoints="1"/>
          </p:cNvSpPr>
          <p:nvPr userDrawn="1"/>
        </p:nvSpPr>
        <p:spPr bwMode="auto">
          <a:xfrm>
            <a:off x="6183415" y="-77015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5"/>
          <p:cNvSpPr>
            <a:spLocks noEditPoints="1"/>
          </p:cNvSpPr>
          <p:nvPr userDrawn="1"/>
        </p:nvSpPr>
        <p:spPr bwMode="auto">
          <a:xfrm rot="1264384">
            <a:off x="7128415" y="3155329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9" name="组合 22"/>
          <p:cNvGrpSpPr/>
          <p:nvPr userDrawn="1"/>
        </p:nvGrpSpPr>
        <p:grpSpPr>
          <a:xfrm rot="1013132">
            <a:off x="7023807" y="1610064"/>
            <a:ext cx="794889" cy="623974"/>
            <a:chOff x="3654425" y="5089525"/>
            <a:chExt cx="1860550" cy="1460500"/>
          </a:xfrm>
          <a:solidFill>
            <a:schemeClr val="bg1">
              <a:alpha val="70000"/>
            </a:schemeClr>
          </a:solidFill>
        </p:grpSpPr>
        <p:sp>
          <p:nvSpPr>
            <p:cNvPr id="153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0" name="组合 23"/>
          <p:cNvGrpSpPr/>
          <p:nvPr userDrawn="1"/>
        </p:nvGrpSpPr>
        <p:grpSpPr>
          <a:xfrm>
            <a:off x="7220697" y="119286"/>
            <a:ext cx="1301704" cy="1299270"/>
            <a:chOff x="6262688" y="5170488"/>
            <a:chExt cx="1697038" cy="1693863"/>
          </a:xfrm>
          <a:solidFill>
            <a:schemeClr val="bg1">
              <a:alpha val="70000"/>
            </a:schemeClr>
          </a:solidFill>
        </p:grpSpPr>
        <p:sp>
          <p:nvSpPr>
            <p:cNvPr id="151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2" name="Freeform 7"/>
          <p:cNvSpPr>
            <a:spLocks noEditPoints="1"/>
          </p:cNvSpPr>
          <p:nvPr/>
        </p:nvSpPr>
        <p:spPr bwMode="auto">
          <a:xfrm rot="20132266">
            <a:off x="7996220" y="3333169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9"/>
          <p:cNvSpPr>
            <a:spLocks noEditPoints="1"/>
          </p:cNvSpPr>
          <p:nvPr/>
        </p:nvSpPr>
        <p:spPr bwMode="auto">
          <a:xfrm>
            <a:off x="8803483" y="1209043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4" name="组 173"/>
          <p:cNvGrpSpPr/>
          <p:nvPr userDrawn="1"/>
        </p:nvGrpSpPr>
        <p:grpSpPr>
          <a:xfrm rot="1396810">
            <a:off x="10293790" y="2099512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99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5" name="Freeform 19"/>
          <p:cNvSpPr>
            <a:spLocks noEditPoints="1"/>
          </p:cNvSpPr>
          <p:nvPr/>
        </p:nvSpPr>
        <p:spPr bwMode="auto">
          <a:xfrm rot="1363540">
            <a:off x="9632402" y="4170211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20"/>
          <p:cNvSpPr>
            <a:spLocks/>
          </p:cNvSpPr>
          <p:nvPr/>
        </p:nvSpPr>
        <p:spPr bwMode="auto">
          <a:xfrm rot="20253209">
            <a:off x="9453758" y="2862991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7" name="组合 45"/>
          <p:cNvGrpSpPr/>
          <p:nvPr userDrawn="1"/>
        </p:nvGrpSpPr>
        <p:grpSpPr>
          <a:xfrm rot="2116298">
            <a:off x="10526081" y="3505999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194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8" name="组合 46"/>
          <p:cNvGrpSpPr/>
          <p:nvPr userDrawn="1"/>
        </p:nvGrpSpPr>
        <p:grpSpPr>
          <a:xfrm rot="19680185">
            <a:off x="7879804" y="2119955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192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9" name="Freeform 29"/>
          <p:cNvSpPr>
            <a:spLocks noEditPoints="1"/>
          </p:cNvSpPr>
          <p:nvPr userDrawn="1"/>
        </p:nvSpPr>
        <p:spPr bwMode="auto">
          <a:xfrm>
            <a:off x="10055814" y="1128906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5"/>
          <p:cNvSpPr>
            <a:spLocks noEditPoints="1"/>
          </p:cNvSpPr>
          <p:nvPr userDrawn="1"/>
        </p:nvSpPr>
        <p:spPr bwMode="auto">
          <a:xfrm rot="1264384">
            <a:off x="11021415" y="4242039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1" name="组合 22"/>
          <p:cNvGrpSpPr/>
          <p:nvPr userDrawn="1"/>
        </p:nvGrpSpPr>
        <p:grpSpPr>
          <a:xfrm rot="1013132">
            <a:off x="10896206" y="2815985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18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2" name="组合 23"/>
          <p:cNvGrpSpPr/>
          <p:nvPr userDrawn="1"/>
        </p:nvGrpSpPr>
        <p:grpSpPr>
          <a:xfrm>
            <a:off x="11093096" y="1325207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183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3" name="组合 22"/>
          <p:cNvGrpSpPr/>
          <p:nvPr userDrawn="1"/>
        </p:nvGrpSpPr>
        <p:grpSpPr>
          <a:xfrm rot="1013132">
            <a:off x="6176564" y="5290989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204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1" name="Freeform 19"/>
          <p:cNvSpPr>
            <a:spLocks noEditPoints="1"/>
          </p:cNvSpPr>
          <p:nvPr userDrawn="1"/>
        </p:nvSpPr>
        <p:spPr bwMode="auto">
          <a:xfrm rot="3628785">
            <a:off x="4614671" y="6522288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7"/>
          <p:cNvSpPr>
            <a:spLocks noEditPoints="1"/>
          </p:cNvSpPr>
          <p:nvPr userDrawn="1"/>
        </p:nvSpPr>
        <p:spPr bwMode="auto">
          <a:xfrm rot="20132266">
            <a:off x="-807207" y="5977073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3" name="组合 46"/>
          <p:cNvGrpSpPr/>
          <p:nvPr userDrawn="1"/>
        </p:nvGrpSpPr>
        <p:grpSpPr>
          <a:xfrm rot="21086915">
            <a:off x="11056807" y="581802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21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 215"/>
          <p:cNvGrpSpPr/>
          <p:nvPr userDrawn="1"/>
        </p:nvGrpSpPr>
        <p:grpSpPr>
          <a:xfrm rot="2803540">
            <a:off x="9225928" y="-1135169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217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1" name="组合 23"/>
          <p:cNvGrpSpPr/>
          <p:nvPr userDrawn="1"/>
        </p:nvGrpSpPr>
        <p:grpSpPr>
          <a:xfrm>
            <a:off x="5624277" y="6060101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222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4" name="Freeform 9"/>
          <p:cNvSpPr>
            <a:spLocks noEditPoints="1"/>
          </p:cNvSpPr>
          <p:nvPr userDrawn="1"/>
        </p:nvSpPr>
        <p:spPr bwMode="auto">
          <a:xfrm>
            <a:off x="11714474" y="3298829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5" name="组合 45"/>
          <p:cNvGrpSpPr/>
          <p:nvPr userDrawn="1"/>
        </p:nvGrpSpPr>
        <p:grpSpPr>
          <a:xfrm rot="2116298">
            <a:off x="718679" y="6474356"/>
            <a:ext cx="1228067" cy="106964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226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1" name="Freeform 7"/>
          <p:cNvSpPr>
            <a:spLocks noEditPoints="1"/>
          </p:cNvSpPr>
          <p:nvPr userDrawn="1"/>
        </p:nvSpPr>
        <p:spPr bwMode="auto">
          <a:xfrm rot="20132266">
            <a:off x="9763146" y="-248950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2" name="组合 23"/>
          <p:cNvGrpSpPr/>
          <p:nvPr userDrawn="1"/>
        </p:nvGrpSpPr>
        <p:grpSpPr>
          <a:xfrm rot="1406730">
            <a:off x="10767933" y="5424446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233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5" name="Freeform 19"/>
          <p:cNvSpPr>
            <a:spLocks noEditPoints="1"/>
          </p:cNvSpPr>
          <p:nvPr userDrawn="1"/>
        </p:nvSpPr>
        <p:spPr bwMode="auto">
          <a:xfrm rot="21418795">
            <a:off x="11264443" y="4898673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6488563"/>
            <a:ext cx="1219094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74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6488563"/>
            <a:ext cx="1219094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0" name="矩形 239"/>
          <p:cNvSpPr/>
          <p:nvPr userDrawn="1"/>
        </p:nvSpPr>
        <p:spPr>
          <a:xfrm>
            <a:off x="529" y="1661090"/>
            <a:ext cx="12190942" cy="16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00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3590559"/>
            <a:ext cx="12190942" cy="326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3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2" r:id="rId5"/>
    <p:sldLayoutId id="2147483685" r:id="rId6"/>
    <p:sldLayoutId id="2147483684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xuetangx.com/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8965" y="2129300"/>
            <a:ext cx="1062823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基于</a:t>
            </a:r>
            <a:r>
              <a:rPr kumimoji="1" lang="en-US" altLang="zh-CN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MOOC</a:t>
            </a:r>
            <a:r>
              <a:rPr kumimoji="1" lang="zh-CN" altLang="en-US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实现混合式教学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49437" y="3842648"/>
            <a:ext cx="4711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“</a:t>
            </a:r>
            <a:r>
              <a:rPr kumimoji="1" lang="en-US" altLang="zh-CN" sz="6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</a:t>
            </a:r>
            <a:r>
              <a:rPr kumimoji="1" lang="zh-CN" altLang="en-US" sz="3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步”开展在线教学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6371969" y="3772053"/>
            <a:ext cx="5215194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学校无需搭建</a:t>
            </a:r>
            <a:r>
              <a:rPr lang="en-US" altLang="zh-CN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SPOC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平台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教师无需做课、轻量备课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学生线上自主学习、慕课教师论坛答疑</a:t>
            </a:r>
          </a:p>
        </p:txBody>
      </p:sp>
      <p:grpSp>
        <p:nvGrpSpPr>
          <p:cNvPr id="12" name="组 11"/>
          <p:cNvGrpSpPr/>
          <p:nvPr/>
        </p:nvGrpSpPr>
        <p:grpSpPr>
          <a:xfrm>
            <a:off x="5555557" y="521350"/>
            <a:ext cx="1080886" cy="1080884"/>
            <a:chOff x="5431425" y="497164"/>
            <a:chExt cx="1482332" cy="1482330"/>
          </a:xfrm>
        </p:grpSpPr>
        <p:sp>
          <p:nvSpPr>
            <p:cNvPr id="2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6</a:t>
            </a:r>
            <a:r>
              <a:rPr kumimoji="1" lang="zh-CN" altLang="en-US" dirty="0"/>
              <a:t>步：可设置额外考核和大作业；</a:t>
            </a:r>
          </a:p>
        </p:txBody>
      </p:sp>
      <p:sp>
        <p:nvSpPr>
          <p:cNvPr id="21" name="矩形 20"/>
          <p:cNvSpPr/>
          <p:nvPr/>
        </p:nvSpPr>
        <p:spPr>
          <a:xfrm>
            <a:off x="744534" y="1436061"/>
            <a:ext cx="6791301" cy="16537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教师可选择性使用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微信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、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校内网络教学平台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设置额外的考核（考勤签到）、大作业（主观题）。</a:t>
            </a: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1A330E-B97D-4291-82AF-DB9D548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35" y="1510435"/>
            <a:ext cx="4287865" cy="42878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06921D-14C5-417D-8E1D-F0EAC3C2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22" y="2495354"/>
            <a:ext cx="6281526" cy="323234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875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7</a:t>
            </a:r>
            <a:r>
              <a:rPr kumimoji="1" lang="zh-CN" altLang="en-US" dirty="0"/>
              <a:t>步：学习结束，从慕课平台导出学习数据；</a:t>
            </a:r>
          </a:p>
        </p:txBody>
      </p:sp>
      <p:sp>
        <p:nvSpPr>
          <p:cNvPr id="12" name="矩形 11"/>
          <p:cNvSpPr/>
          <p:nvPr/>
        </p:nvSpPr>
        <p:spPr>
          <a:xfrm>
            <a:off x="715101" y="1368970"/>
            <a:ext cx="6267913" cy="125367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使用自己的慕课开展教学的教师可自行按照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“我的课程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-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管理课程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-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班级管理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-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管理教学内容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-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成绩单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-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导出成绩”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步骤导出学生数据。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46741" y="2717523"/>
            <a:ext cx="6267913" cy="142295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使用其他教师所开慕课进行在线教学的教师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，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  <a:sym typeface="+mn-ea"/>
              </a:rPr>
              <a:t>可联系学堂在线工作人员（kcspoc@xuetangx.com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  <a:sym typeface="+mn-ea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协助导出成绩单。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E4914E-B9C1-4F45-8AE6-AE22B7FC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417" y="1368970"/>
            <a:ext cx="4541520" cy="188849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D7CD1B7-836D-4023-B792-D3E0E8EE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397" y="2965548"/>
            <a:ext cx="4541519" cy="213568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0C609A-3DCF-4D26-A463-00CC6E7F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578" y="4301922"/>
            <a:ext cx="2426815" cy="202267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3994C11-6791-4772-9B4B-0513928B6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660" y="4219225"/>
            <a:ext cx="7041515" cy="96075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CC0C227-63D9-4988-A5EE-1DA613E65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657" y="4219225"/>
            <a:ext cx="5327650" cy="19075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44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8</a:t>
            </a:r>
            <a:r>
              <a:rPr kumimoji="1" lang="zh-CN" altLang="en-US" dirty="0"/>
              <a:t>步：核算综合成绩</a:t>
            </a:r>
          </a:p>
        </p:txBody>
      </p:sp>
      <p:sp>
        <p:nvSpPr>
          <p:cNvPr id="12" name="矩形 11"/>
          <p:cNvSpPr/>
          <p:nvPr/>
        </p:nvSpPr>
        <p:spPr>
          <a:xfrm>
            <a:off x="715101" y="1545804"/>
            <a:ext cx="6267913" cy="85356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线上成绩导出后，还需通过指定学生填写的</a:t>
            </a:r>
            <a:r>
              <a:rPr lang="en-US" altLang="zh-CN" sz="2000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”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学校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公司、姓名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筛选本校学生成绩。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46741" y="2717523"/>
            <a:ext cx="6267913" cy="85356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如有额外考核及大作业需计入总成绩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，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教师需手动计算综合得分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E4914E-B9C1-4F45-8AE6-AE22B7FC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417" y="1368970"/>
            <a:ext cx="4541520" cy="188849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99C0E7-C413-4CC9-8546-03FAEA97E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5" y="3823636"/>
            <a:ext cx="10414635" cy="956310"/>
          </a:xfrm>
          <a:prstGeom prst="rect">
            <a:avLst/>
          </a:prstGeom>
        </p:spPr>
      </p:pic>
      <p:sp>
        <p:nvSpPr>
          <p:cNvPr id="11" name="圆角矩形 3">
            <a:extLst>
              <a:ext uri="{FF2B5EF4-FFF2-40B4-BE49-F238E27FC236}">
                <a16:creationId xmlns:a16="http://schemas.microsoft.com/office/drawing/2014/main" id="{86997B48-11EB-4539-8AA3-00DC051365F6}"/>
              </a:ext>
            </a:extLst>
          </p:cNvPr>
          <p:cNvSpPr/>
          <p:nvPr/>
        </p:nvSpPr>
        <p:spPr>
          <a:xfrm>
            <a:off x="8978900" y="4987697"/>
            <a:ext cx="2146935" cy="1092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额外考核、</a:t>
            </a:r>
          </a:p>
          <a:p>
            <a:pPr algn="ctr"/>
            <a:r>
              <a:rPr lang="zh-CN" altLang="en-US" dirty="0"/>
              <a:t>大作业分数</a:t>
            </a:r>
          </a:p>
        </p:txBody>
      </p:sp>
      <p:sp>
        <p:nvSpPr>
          <p:cNvPr id="14" name="圆角矩形 7">
            <a:extLst>
              <a:ext uri="{FF2B5EF4-FFF2-40B4-BE49-F238E27FC236}">
                <a16:creationId xmlns:a16="http://schemas.microsoft.com/office/drawing/2014/main" id="{945C1EF5-4150-4B5B-A1FB-BE8F5012E84B}"/>
              </a:ext>
            </a:extLst>
          </p:cNvPr>
          <p:cNvSpPr/>
          <p:nvPr/>
        </p:nvSpPr>
        <p:spPr>
          <a:xfrm>
            <a:off x="4481195" y="4942612"/>
            <a:ext cx="2146935" cy="1092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线上导出成绩</a:t>
            </a:r>
          </a:p>
        </p:txBody>
      </p:sp>
      <p:sp>
        <p:nvSpPr>
          <p:cNvPr id="16" name="等于号 8">
            <a:extLst>
              <a:ext uri="{FF2B5EF4-FFF2-40B4-BE49-F238E27FC236}">
                <a16:creationId xmlns:a16="http://schemas.microsoft.com/office/drawing/2014/main" id="{8BC9B94F-20E2-4A73-A312-4C636D101E3B}"/>
              </a:ext>
            </a:extLst>
          </p:cNvPr>
          <p:cNvSpPr/>
          <p:nvPr/>
        </p:nvSpPr>
        <p:spPr>
          <a:xfrm>
            <a:off x="3154680" y="5135017"/>
            <a:ext cx="1303655" cy="79756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圆角矩形 9">
            <a:extLst>
              <a:ext uri="{FF2B5EF4-FFF2-40B4-BE49-F238E27FC236}">
                <a16:creationId xmlns:a16="http://schemas.microsoft.com/office/drawing/2014/main" id="{F9C3D64B-BF0C-48DA-92B0-86FFB2D21FBD}"/>
              </a:ext>
            </a:extLst>
          </p:cNvPr>
          <p:cNvSpPr/>
          <p:nvPr/>
        </p:nvSpPr>
        <p:spPr>
          <a:xfrm>
            <a:off x="1007745" y="4942612"/>
            <a:ext cx="2146935" cy="1092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综合成绩</a:t>
            </a:r>
          </a:p>
        </p:txBody>
      </p:sp>
      <p:sp>
        <p:nvSpPr>
          <p:cNvPr id="21" name="加号 20">
            <a:extLst>
              <a:ext uri="{FF2B5EF4-FFF2-40B4-BE49-F238E27FC236}">
                <a16:creationId xmlns:a16="http://schemas.microsoft.com/office/drawing/2014/main" id="{660FE967-2853-4149-AAF8-B455D424EC1F}"/>
              </a:ext>
            </a:extLst>
          </p:cNvPr>
          <p:cNvSpPr/>
          <p:nvPr/>
        </p:nvSpPr>
        <p:spPr>
          <a:xfrm>
            <a:off x="6983014" y="4853394"/>
            <a:ext cx="1527175" cy="136080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71741" y="1086265"/>
            <a:ext cx="86485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不来课堂 课程照上</a:t>
            </a:r>
          </a:p>
          <a:p>
            <a:pPr algn="ctr"/>
            <a:r>
              <a:rPr kumimoji="1" lang="zh-CN" altLang="en-US" sz="6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学堂在线为教学保驾护航</a:t>
            </a:r>
          </a:p>
        </p:txBody>
      </p:sp>
      <p:grpSp>
        <p:nvGrpSpPr>
          <p:cNvPr id="30" name="组 29"/>
          <p:cNvGrpSpPr/>
          <p:nvPr/>
        </p:nvGrpSpPr>
        <p:grpSpPr>
          <a:xfrm>
            <a:off x="640131" y="4782044"/>
            <a:ext cx="10559410" cy="1526187"/>
            <a:chOff x="278127" y="4773232"/>
            <a:chExt cx="10559410" cy="1526187"/>
          </a:xfrm>
        </p:grpSpPr>
        <p:sp>
          <p:nvSpPr>
            <p:cNvPr id="4" name="文本框 3"/>
            <p:cNvSpPr txBox="1"/>
            <p:nvPr/>
          </p:nvSpPr>
          <p:spPr>
            <a:xfrm>
              <a:off x="278127" y="5151607"/>
              <a:ext cx="2448106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zh-CN" altLang="en-US" sz="44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联系我们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963986" y="4773232"/>
              <a:ext cx="7873551" cy="15261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学堂在线建议及技术支持： </a:t>
              </a:r>
              <a:r>
                <a:rPr lang="en-US" altLang="zh-CN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support@xuetangx.com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关于课程的问题 ：</a:t>
              </a:r>
              <a:r>
                <a:rPr lang="en-US" altLang="zh-CN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course@xuetangx.com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学习成绩导出需求：</a:t>
              </a:r>
              <a:r>
                <a:rPr lang="en-US" altLang="zh-CN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kcspoc@xuetangx.com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雨课堂客服电话：</a:t>
              </a:r>
              <a:r>
                <a:rPr lang="en-US" altLang="zh-CN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400-099-6061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617B365-2836-46E8-B796-910313D4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423" y="4874832"/>
            <a:ext cx="1257365" cy="12573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642491-D21E-4D46-A932-35EA6B962029}"/>
              </a:ext>
            </a:extLst>
          </p:cNvPr>
          <p:cNvSpPr txBox="1"/>
          <p:nvPr/>
        </p:nvSpPr>
        <p:spPr>
          <a:xfrm>
            <a:off x="10420262" y="509493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扫码填写</a:t>
            </a:r>
            <a:endParaRPr kumimoji="1" lang="en-US" altLang="zh-CN" b="1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选课信息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0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7DD1B941-6067-4FFA-8DD7-DB40D521DF34}"/>
              </a:ext>
            </a:extLst>
          </p:cNvPr>
          <p:cNvSpPr/>
          <p:nvPr/>
        </p:nvSpPr>
        <p:spPr>
          <a:xfrm>
            <a:off x="152400" y="332620"/>
            <a:ext cx="11887200" cy="5903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2300" y="644559"/>
            <a:ext cx="11417300" cy="527920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近期，全国新型冠状病毒感染肺炎疫情防控工作正在有序开展，但疫情防控形势依然严峻，在</a:t>
            </a:r>
            <a:r>
              <a:rPr kumimoji="1" lang="en-US" altLang="zh-CN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1</a:t>
            </a:r>
            <a:r>
              <a:rPr kumimoji="1" lang="zh-CN" altLang="en-US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月</a:t>
            </a:r>
            <a:r>
              <a:rPr kumimoji="1" lang="en-US" altLang="zh-CN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27</a:t>
            </a:r>
            <a:r>
              <a:rPr kumimoji="1" lang="zh-CN" altLang="en-US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日教育部发出开学延期通知后，各省市学校再次延迟开学时间，加重了疫情对正常教学和教学秩序的影响。在各级各校教师纷纷开展线上教学应对疫情的同时，从未有过的线上备课，成为教师过重的负担，为了减轻教师备课负担、最大程度降低疫情对教学的负面影响，保证疫情防控期间教学进度和教学质量，实现“停课不停教、停课不停学”。疫情期间，学堂学分课面向高校教师推出学分课应用新模式</a:t>
            </a:r>
            <a:r>
              <a:rPr kumimoji="1" lang="en-US" altLang="zh-CN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——</a:t>
            </a:r>
            <a:r>
              <a:rPr kumimoji="1" lang="zh-CN" altLang="en-US" sz="2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</a:rPr>
              <a:t>基于学堂在线平台及慕课实现在线教学模式。</a:t>
            </a:r>
          </a:p>
        </p:txBody>
      </p:sp>
    </p:spTree>
    <p:extLst>
      <p:ext uri="{BB962C8B-B14F-4D97-AF65-F5344CB8AC3E}">
        <p14:creationId xmlns:p14="http://schemas.microsoft.com/office/powerpoint/2010/main" val="18065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6985" y="5673992"/>
            <a:ext cx="5929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CONTENTS</a:t>
            </a:r>
            <a:endParaRPr kumimoji="1" lang="zh-CN" altLang="en-US" sz="8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669175" y="4548422"/>
            <a:ext cx="2266345" cy="830997"/>
            <a:chOff x="513061" y="5006531"/>
            <a:chExt cx="2266345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513061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01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26816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模式简介</a:t>
              </a:r>
            </a:p>
            <a:p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69173" y="5370570"/>
            <a:ext cx="2266346" cy="830997"/>
            <a:chOff x="2779405" y="5006531"/>
            <a:chExt cx="2266346" cy="830997"/>
          </a:xfrm>
        </p:grpSpPr>
        <p:sp>
          <p:nvSpPr>
            <p:cNvPr id="7" name="文本框 6"/>
            <p:cNvSpPr txBox="1"/>
            <p:nvPr/>
          </p:nvSpPr>
          <p:spPr>
            <a:xfrm>
              <a:off x="2779405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02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93161" y="5340848"/>
              <a:ext cx="1552590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模式特点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18" name="圆角矩形 139">
            <a:extLst>
              <a:ext uri="{FF2B5EF4-FFF2-40B4-BE49-F238E27FC236}">
                <a16:creationId xmlns:a16="http://schemas.microsoft.com/office/drawing/2014/main" id="{F300B387-40F3-4EB8-9174-AA2DED3A3093}"/>
              </a:ext>
            </a:extLst>
          </p:cNvPr>
          <p:cNvSpPr/>
          <p:nvPr/>
        </p:nvSpPr>
        <p:spPr>
          <a:xfrm>
            <a:off x="608796" y="914756"/>
            <a:ext cx="10913110" cy="16700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3">
            <a:extLst>
              <a:ext uri="{FF2B5EF4-FFF2-40B4-BE49-F238E27FC236}">
                <a16:creationId xmlns:a16="http://schemas.microsoft.com/office/drawing/2014/main" id="{610BCAF5-8510-4BB2-8076-71679F295B7A}"/>
              </a:ext>
            </a:extLst>
          </p:cNvPr>
          <p:cNvSpPr/>
          <p:nvPr/>
        </p:nvSpPr>
        <p:spPr>
          <a:xfrm>
            <a:off x="805646" y="1732636"/>
            <a:ext cx="1543050" cy="668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学生线上选课</a:t>
            </a:r>
          </a:p>
        </p:txBody>
      </p:sp>
      <p:sp>
        <p:nvSpPr>
          <p:cNvPr id="20" name="圆角矩形 15">
            <a:extLst>
              <a:ext uri="{FF2B5EF4-FFF2-40B4-BE49-F238E27FC236}">
                <a16:creationId xmlns:a16="http://schemas.microsoft.com/office/drawing/2014/main" id="{2CC34859-4E5D-4F97-A530-11D73EB4183E}"/>
              </a:ext>
            </a:extLst>
          </p:cNvPr>
          <p:cNvSpPr/>
          <p:nvPr/>
        </p:nvSpPr>
        <p:spPr>
          <a:xfrm>
            <a:off x="806281" y="1100176"/>
            <a:ext cx="10573385" cy="536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0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学堂在线慕课及慕课教师线上教学</a:t>
            </a:r>
          </a:p>
        </p:txBody>
      </p:sp>
      <p:sp>
        <p:nvSpPr>
          <p:cNvPr id="21" name="圆角矩形 16">
            <a:extLst>
              <a:ext uri="{FF2B5EF4-FFF2-40B4-BE49-F238E27FC236}">
                <a16:creationId xmlns:a16="http://schemas.microsoft.com/office/drawing/2014/main" id="{55E02552-9273-4806-95EF-7E6942F8076B}"/>
              </a:ext>
            </a:extLst>
          </p:cNvPr>
          <p:cNvSpPr/>
          <p:nvPr/>
        </p:nvSpPr>
        <p:spPr>
          <a:xfrm>
            <a:off x="2554436" y="1732636"/>
            <a:ext cx="1543050" cy="668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录播</a:t>
            </a:r>
            <a:r>
              <a:rPr lang="en-US" altLang="zh-CN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/</a:t>
            </a: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直播</a:t>
            </a:r>
          </a:p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自主学习</a:t>
            </a:r>
          </a:p>
        </p:txBody>
      </p:sp>
      <p:sp>
        <p:nvSpPr>
          <p:cNvPr id="22" name="圆角矩形 17">
            <a:extLst>
              <a:ext uri="{FF2B5EF4-FFF2-40B4-BE49-F238E27FC236}">
                <a16:creationId xmlns:a16="http://schemas.microsoft.com/office/drawing/2014/main" id="{2F8A0D6A-4EC2-4972-90A3-600CC73B2C41}"/>
              </a:ext>
            </a:extLst>
          </p:cNvPr>
          <p:cNvSpPr/>
          <p:nvPr/>
        </p:nvSpPr>
        <p:spPr>
          <a:xfrm>
            <a:off x="4323546" y="1732636"/>
            <a:ext cx="1543050" cy="668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论坛问答</a:t>
            </a:r>
          </a:p>
        </p:txBody>
      </p:sp>
      <p:sp>
        <p:nvSpPr>
          <p:cNvPr id="23" name="圆角矩形 18">
            <a:extLst>
              <a:ext uri="{FF2B5EF4-FFF2-40B4-BE49-F238E27FC236}">
                <a16:creationId xmlns:a16="http://schemas.microsoft.com/office/drawing/2014/main" id="{0F934B01-BB51-4A8D-B5CA-90C0A5E2E14E}"/>
              </a:ext>
            </a:extLst>
          </p:cNvPr>
          <p:cNvSpPr/>
          <p:nvPr/>
        </p:nvSpPr>
        <p:spPr>
          <a:xfrm>
            <a:off x="6152346" y="1732636"/>
            <a:ext cx="1543050" cy="668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完成作业</a:t>
            </a: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id="{7350ACD4-4B13-4BE2-9819-2FB297F8E98E}"/>
              </a:ext>
            </a:extLst>
          </p:cNvPr>
          <p:cNvSpPr/>
          <p:nvPr/>
        </p:nvSpPr>
        <p:spPr>
          <a:xfrm>
            <a:off x="7972891" y="1732636"/>
            <a:ext cx="1543050" cy="668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参与线上考试</a:t>
            </a:r>
          </a:p>
        </p:txBody>
      </p:sp>
      <p:sp>
        <p:nvSpPr>
          <p:cNvPr id="25" name="圆角矩形 121">
            <a:extLst>
              <a:ext uri="{FF2B5EF4-FFF2-40B4-BE49-F238E27FC236}">
                <a16:creationId xmlns:a16="http://schemas.microsoft.com/office/drawing/2014/main" id="{B35B52A8-86A8-4A82-93FC-556AA6E9A482}"/>
              </a:ext>
            </a:extLst>
          </p:cNvPr>
          <p:cNvSpPr/>
          <p:nvPr/>
        </p:nvSpPr>
        <p:spPr>
          <a:xfrm>
            <a:off x="9836616" y="1732636"/>
            <a:ext cx="1543050" cy="668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kern="0" dirty="0">
                <a:solidFill>
                  <a:schemeClr val="accent3"/>
                </a:solidFill>
                <a:ea typeface="微软雅黑" charset="0"/>
                <a:sym typeface="+mn-ea"/>
              </a:rPr>
              <a:t>获得线上成绩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30D7A32-6CCB-46DA-BCED-020FD237AF0A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2348696" y="2076806"/>
            <a:ext cx="2057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74DA4B2-58EA-4FEB-AE66-FB36008FCA36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4097486" y="2076806"/>
            <a:ext cx="226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FD90519-2B51-4836-A3A7-8594ACD643E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5866596" y="2076806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D478C94-3501-41FE-81E8-7FEF188DFC8E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7695396" y="2076806"/>
            <a:ext cx="2774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95E0E0FD-3D40-498F-B232-AF9DF8ACD816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9515941" y="2076806"/>
            <a:ext cx="320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137">
            <a:extLst>
              <a:ext uri="{FF2B5EF4-FFF2-40B4-BE49-F238E27FC236}">
                <a16:creationId xmlns:a16="http://schemas.microsoft.com/office/drawing/2014/main" id="{700F3535-FE5B-4B54-8668-3C7F291EA24E}"/>
              </a:ext>
            </a:extLst>
          </p:cNvPr>
          <p:cNvCxnSpPr/>
          <p:nvPr/>
        </p:nvCxnSpPr>
        <p:spPr>
          <a:xfrm rot="5400000" flipV="1">
            <a:off x="6028521" y="-1969414"/>
            <a:ext cx="3175" cy="9030970"/>
          </a:xfrm>
          <a:prstGeom prst="bentConnector3">
            <a:avLst>
              <a:gd name="adj1" fmla="val 3590422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双括号 36">
            <a:extLst>
              <a:ext uri="{FF2B5EF4-FFF2-40B4-BE49-F238E27FC236}">
                <a16:creationId xmlns:a16="http://schemas.microsoft.com/office/drawing/2014/main" id="{CA600CA7-C77B-4D1C-B829-32E0CBAC48CD}"/>
              </a:ext>
            </a:extLst>
          </p:cNvPr>
          <p:cNvSpPr/>
          <p:nvPr/>
        </p:nvSpPr>
        <p:spPr>
          <a:xfrm>
            <a:off x="1514623" y="2826883"/>
            <a:ext cx="8933688" cy="607695"/>
          </a:xfrm>
          <a:prstGeom prst="bracketPair">
            <a:avLst/>
          </a:prstGeom>
          <a:ln>
            <a:solidFill>
              <a:srgbClr val="FFC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1300" b="1" dirty="0">
                <a:solidFill>
                  <a:srgbClr val="FFC000"/>
                </a:solidFill>
                <a:sym typeface="+mn-ea"/>
              </a:rPr>
              <a:t>教师您只需：</a:t>
            </a:r>
            <a:r>
              <a:rPr lang="zh-CN" altLang="en-US" sz="1300" b="1" dirty="0">
                <a:solidFill>
                  <a:schemeClr val="accent5"/>
                </a:solidFill>
                <a:sym typeface="+mn-ea"/>
              </a:rPr>
              <a:t>确定所需慕课并告知学生选课（按照规范修改个人信息）。</a:t>
            </a:r>
          </a:p>
          <a:p>
            <a:pPr algn="l"/>
            <a:r>
              <a:rPr lang="zh-CN" altLang="en-US" sz="1300" b="1" dirty="0">
                <a:solidFill>
                  <a:srgbClr val="FFC000"/>
                </a:solidFill>
                <a:sym typeface="+mn-ea"/>
              </a:rPr>
              <a:t>教师您可选：</a:t>
            </a:r>
            <a:r>
              <a:rPr lang="zh-CN" altLang="en-US" sz="1300" b="1" dirty="0">
                <a:solidFill>
                  <a:schemeClr val="accent5"/>
                </a:solidFill>
                <a:sym typeface="+mn-ea"/>
              </a:rPr>
              <a:t>补充线上教学：选课教师可选微信、</a:t>
            </a:r>
            <a:r>
              <a:rPr lang="en-US" altLang="zh-CN" sz="1300" b="1" dirty="0">
                <a:solidFill>
                  <a:schemeClr val="accent5"/>
                </a:solidFill>
                <a:sym typeface="+mn-ea"/>
              </a:rPr>
              <a:t>ZOOM</a:t>
            </a:r>
            <a:r>
              <a:rPr lang="zh-CN" altLang="en-US" sz="1300" b="1" dirty="0">
                <a:solidFill>
                  <a:schemeClr val="accent5"/>
                </a:solidFill>
                <a:sym typeface="+mn-ea"/>
              </a:rPr>
              <a:t>等网络视频会议系统实现开展直播、互动答疑。</a:t>
            </a:r>
          </a:p>
          <a:p>
            <a:pPr algn="l"/>
            <a:r>
              <a:rPr lang="zh-CN" altLang="en-US" sz="1300" b="1" dirty="0">
                <a:solidFill>
                  <a:schemeClr val="accent5"/>
                </a:solidFill>
                <a:sym typeface="+mn-ea"/>
              </a:rPr>
              <a:t>                          补充考核： 选课教师可选微信群、校内网络教学平台发布额外大作业考核并</a:t>
            </a:r>
            <a:r>
              <a:rPr lang="zh-CN" altLang="en-US" sz="1300" b="1" dirty="0">
                <a:solidFill>
                  <a:srgbClr val="FFC000"/>
                </a:solidFill>
                <a:sym typeface="+mn-ea"/>
              </a:rPr>
              <a:t>结合线上成绩核算最终成绩</a:t>
            </a:r>
            <a:r>
              <a:rPr lang="zh-CN" altLang="en-US" sz="1300" b="1" dirty="0">
                <a:solidFill>
                  <a:schemeClr val="accent5"/>
                </a:solidFill>
                <a:sym typeface="+mn-ea"/>
              </a:rPr>
              <a:t>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DDE1EA-DB68-4BC5-BB4A-8AECB7645D97}"/>
              </a:ext>
            </a:extLst>
          </p:cNvPr>
          <p:cNvSpPr txBox="1"/>
          <p:nvPr/>
        </p:nvSpPr>
        <p:spPr>
          <a:xfrm>
            <a:off x="2348696" y="4794643"/>
            <a:ext cx="1003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sym typeface="Calibri" panose="020F0502020204030204" pitchFamily="34" charset="0"/>
              </a:rPr>
              <a:t>教师可以让学生加入学堂在线慕课，按照慕课教学进度组织学习过程，同时教师可配备专门的交互答疑环节。</a:t>
            </a:r>
            <a:endParaRPr lang="zh-CN" altLang="en-US" sz="1600" b="1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微软雅黑"/>
              <a:ea typeface="微软雅黑"/>
              <a:sym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4CEEED8-84EC-4884-A360-71F46F5E233E}"/>
              </a:ext>
            </a:extLst>
          </p:cNvPr>
          <p:cNvSpPr txBox="1"/>
          <p:nvPr/>
        </p:nvSpPr>
        <p:spPr>
          <a:xfrm>
            <a:off x="2423101" y="5660840"/>
            <a:ext cx="875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sym typeface="Calibri" panose="020F0502020204030204" pitchFamily="34" charset="0"/>
              </a:rPr>
              <a:t>无需付费、无需搭建校内</a:t>
            </a:r>
            <a:r>
              <a: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sym typeface="Calibri" panose="020F0502020204030204" pitchFamily="34" charset="0"/>
              </a:rPr>
              <a:t>SPOC</a:t>
            </a:r>
            <a:r>
              <a:rPr lang="zh-CN" altLang="en-US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sym typeface="Calibri" panose="020F0502020204030204" pitchFamily="34" charset="0"/>
              </a:rPr>
              <a:t>平台、无需做课，快速实施教学，慕课教师提供论坛答疑服务。</a:t>
            </a:r>
          </a:p>
          <a:p>
            <a:endParaRPr lang="zh-CN" altLang="en-US" sz="1600" b="1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微软雅黑"/>
              <a:ea typeface="微软雅黑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8576384" cy="721395"/>
          </a:xfrm>
        </p:spPr>
        <p:txBody>
          <a:bodyPr/>
          <a:lstStyle/>
          <a:p>
            <a:r>
              <a:rPr kumimoji="1" lang="en-US" altLang="zh-CN" sz="4800" dirty="0"/>
              <a:t>8</a:t>
            </a:r>
            <a:r>
              <a:rPr kumimoji="1" lang="zh-CN" altLang="en-US" sz="4800" dirty="0"/>
              <a:t>步快速实现在线教学</a:t>
            </a:r>
          </a:p>
        </p:txBody>
      </p:sp>
      <p:sp>
        <p:nvSpPr>
          <p:cNvPr id="21" name="矩形 20"/>
          <p:cNvSpPr/>
          <p:nvPr/>
        </p:nvSpPr>
        <p:spPr>
          <a:xfrm>
            <a:off x="6589906" y="4253825"/>
            <a:ext cx="4934256" cy="52322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r>
              <a:rPr lang="zh-CN" altLang="zh-CN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其中，</a:t>
            </a:r>
            <a:r>
              <a:rPr lang="zh-CN" altLang="zh-CN" sz="14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第</a:t>
            </a:r>
            <a:r>
              <a:rPr lang="en-US" altLang="zh-CN" sz="14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5</a:t>
            </a:r>
            <a:r>
              <a:rPr lang="zh-CN" altLang="zh-CN" sz="14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、</a:t>
            </a:r>
            <a:r>
              <a:rPr lang="en-US" altLang="zh-CN" sz="14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6</a:t>
            </a:r>
            <a:r>
              <a:rPr lang="zh-CN" altLang="zh-CN" sz="14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步值得您提前准备</a:t>
            </a:r>
            <a:r>
              <a:rPr lang="zh-CN" altLang="zh-CN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，以做好配套交互答疑工作，同时建议您建立微信群为学生提供额外的答疑。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631727" y="381079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准备工作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31727" y="5449738"/>
            <a:ext cx="5217373" cy="102919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另您如想通过直播做线上补充教学，需做好直播预案：若有直播环节，可提前将直播串讲内容做成视频文件上传至网络教学平台，或将</a:t>
            </a:r>
            <a:r>
              <a:rPr lang="en-US" altLang="zh-CN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上传至网络教学平台，在直播无法进行时，可通过微信群指导学生进行集中式自主学习和测试。若没有直播环节，则无需直播预案。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631727" y="50496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直播预案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71D530-9C4C-4CB7-B781-53AFD125360B}"/>
              </a:ext>
            </a:extLst>
          </p:cNvPr>
          <p:cNvSpPr txBox="1"/>
          <p:nvPr/>
        </p:nvSpPr>
        <p:spPr>
          <a:xfrm>
            <a:off x="451937" y="979628"/>
            <a:ext cx="7174477" cy="5463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1、登录www.xuetangx.com，找到一门合适的慕课；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2、确认慕课开课时间，并告知学生注册选课；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3、通知学生按照统一规则修改个人名称等信息；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4、要求学生按照统一进度进行慕课学习；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5、设计组织配套的交互答疑环节；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6、可设置额外考核和大作业；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7、学习结束，从慕课平台导出学习数据；</a:t>
            </a: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8、核算综合成绩；</a:t>
            </a:r>
          </a:p>
        </p:txBody>
      </p:sp>
      <p:pic>
        <p:nvPicPr>
          <p:cNvPr id="15" name="图形 14" descr="讲师">
            <a:extLst>
              <a:ext uri="{FF2B5EF4-FFF2-40B4-BE49-F238E27FC236}">
                <a16:creationId xmlns:a16="http://schemas.microsoft.com/office/drawing/2014/main" id="{7F8EB429-782C-4C93-A47D-9A15D832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1773" y="1264970"/>
            <a:ext cx="2475209" cy="24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1</a:t>
            </a:r>
            <a:r>
              <a:rPr kumimoji="1" lang="zh-CN" altLang="en-US" dirty="0"/>
              <a:t>步：登录</a:t>
            </a:r>
            <a:r>
              <a:rPr kumimoji="1" lang="en-US" altLang="zh-CN" dirty="0"/>
              <a:t>www.xuetangx.com</a:t>
            </a:r>
            <a:r>
              <a:rPr kumimoji="1" lang="zh-CN" altLang="en-US" dirty="0"/>
              <a:t>，找到一门合适的慕课</a:t>
            </a:r>
          </a:p>
        </p:txBody>
      </p:sp>
      <p:sp>
        <p:nvSpPr>
          <p:cNvPr id="12" name="矩形 11"/>
          <p:cNvSpPr/>
          <p:nvPr/>
        </p:nvSpPr>
        <p:spPr>
          <a:xfrm>
            <a:off x="5206571" y="1028516"/>
            <a:ext cx="7249347" cy="85356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在</a:t>
            </a:r>
            <a:r>
              <a:rPr lang="zh-CN" altLang="en-US" sz="2000" b="1" dirty="0">
                <a:solidFill>
                  <a:srgbClr val="FFCB31"/>
                </a:solidFill>
                <a:latin typeface="微软雅黑" charset="0"/>
                <a:ea typeface="微软雅黑" charset="0"/>
              </a:rPr>
              <a:t>谷歌</a:t>
            </a:r>
            <a:r>
              <a:rPr lang="en-US" altLang="zh-CN" sz="2000" b="1" dirty="0">
                <a:solidFill>
                  <a:srgbClr val="FFCB31"/>
                </a:solidFill>
                <a:latin typeface="微软雅黑" charset="0"/>
                <a:ea typeface="微软雅黑" charset="0"/>
              </a:rPr>
              <a:t>Chrome</a:t>
            </a:r>
            <a:r>
              <a:rPr lang="zh-CN" altLang="en-US" sz="2000" b="1" dirty="0">
                <a:solidFill>
                  <a:srgbClr val="FFCB31"/>
                </a:solidFill>
                <a:latin typeface="微软雅黑" charset="0"/>
                <a:ea typeface="微软雅黑" charset="0"/>
              </a:rPr>
              <a:t>浏览器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地址栏输入：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  <a:hlinkClick r:id="rId3"/>
              </a:rPr>
              <a:t>www.xuetangx.com</a:t>
            </a:r>
            <a:endParaRPr lang="en-US" altLang="zh-CN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     或选择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手机端学堂在线微信小程序及学堂在线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APP</a:t>
            </a:r>
          </a:p>
        </p:txBody>
      </p:sp>
      <p:sp>
        <p:nvSpPr>
          <p:cNvPr id="21" name="矩形 20"/>
          <p:cNvSpPr/>
          <p:nvPr/>
        </p:nvSpPr>
        <p:spPr>
          <a:xfrm>
            <a:off x="5209777" y="1930971"/>
            <a:ext cx="6036990" cy="16537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 algn="just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“登录”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，推荐微信扫码登录或如果教师没有微信，可以考虑用手机注册登录或邮箱注册登录学堂在线平台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学堂在线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APP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（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参见右下方二维码下载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）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小程序。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209777" y="3463428"/>
            <a:ext cx="6036990" cy="85356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搜索所需课程、浏览课程简介、宣传片及课程内容确定课程（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建议选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2020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春开课课程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）。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72C03E-947E-417D-8F69-2CA710EC4E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5882" y="1254440"/>
            <a:ext cx="4953895" cy="263207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9E5D0D-7C9A-4E09-9181-1B21B4D880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336"/>
          <a:stretch>
            <a:fillRect/>
          </a:stretch>
        </p:blipFill>
        <p:spPr>
          <a:xfrm>
            <a:off x="167190" y="4316989"/>
            <a:ext cx="2308446" cy="17073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AFFECD-FDE0-4DFC-87BC-62C415F9FD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2981"/>
          <a:stretch>
            <a:fillRect/>
          </a:stretch>
        </p:blipFill>
        <p:spPr>
          <a:xfrm>
            <a:off x="3317689" y="4309598"/>
            <a:ext cx="2354461" cy="17073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804AEC8-5264-48A5-B143-E9DF3686F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420" y="4294606"/>
            <a:ext cx="3674376" cy="17373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BDB12C-1A54-4280-BA0E-9280E1A3D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642" y="4316989"/>
            <a:ext cx="1560619" cy="17073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60B9E0-DD31-481E-BF80-B90091A3A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167" y="4790918"/>
            <a:ext cx="1298875" cy="129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D449E52-53F8-4B1E-82E9-E077756E8660}"/>
              </a:ext>
            </a:extLst>
          </p:cNvPr>
          <p:cNvSpPr txBox="1"/>
          <p:nvPr/>
        </p:nvSpPr>
        <p:spPr>
          <a:xfrm>
            <a:off x="8264488" y="4275780"/>
            <a:ext cx="488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kern="0" dirty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学堂在线</a:t>
            </a:r>
            <a:r>
              <a:rPr lang="en-US" altLang="zh-CN" sz="1200" b="1" kern="0" dirty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APP</a:t>
            </a:r>
            <a:r>
              <a:rPr lang="zh-CN" altLang="en-US" sz="1200" b="1" kern="0" dirty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手机端下载方式：</a:t>
            </a:r>
            <a:endParaRPr lang="en-US" altLang="zh-CN" sz="1200" b="1" kern="0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  <a:p>
            <a:pPr algn="ctr"/>
            <a:r>
              <a:rPr lang="zh-CN" altLang="en-US" sz="1200" b="1" kern="0" dirty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苹果</a:t>
            </a:r>
            <a:r>
              <a:rPr lang="en-US" altLang="zh-CN" sz="1200" b="1" kern="0" dirty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IOS/</a:t>
            </a:r>
            <a:r>
              <a:rPr lang="zh-CN" altLang="en-US" sz="1200" b="1" kern="0" dirty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安卓均可扫码下载</a:t>
            </a:r>
            <a:endParaRPr lang="en-US" altLang="zh-CN" sz="1200" b="1" kern="0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2</a:t>
            </a:r>
            <a:r>
              <a:rPr kumimoji="1" lang="zh-CN" altLang="en-US" dirty="0"/>
              <a:t>步：确认慕课开课时间，并告知学生注册选课</a:t>
            </a:r>
          </a:p>
        </p:txBody>
      </p:sp>
      <p:sp>
        <p:nvSpPr>
          <p:cNvPr id="12" name="矩形 11"/>
          <p:cNvSpPr/>
          <p:nvPr/>
        </p:nvSpPr>
        <p:spPr>
          <a:xfrm>
            <a:off x="715102" y="1028516"/>
            <a:ext cx="5469798" cy="45345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确定课程开、结课时间。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15103" y="1509344"/>
            <a:ext cx="5990498" cy="16537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建立微信群告知学生注册学堂在线账号选课，如学生有微信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雨课堂账号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推荐微信扫码登录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。如果学生没有微信，可以考虑用手机注册登录和邮箱注册登录。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15102" y="3063158"/>
            <a:ext cx="6267913" cy="125367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提供课程链接及课程信息，学生通过网页链接或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学堂在线小程序及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APP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搜索课程信息均可点击加入学习参与线上学习。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BA8700-0B5B-405E-AB30-A5F09C41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5" y="1178500"/>
            <a:ext cx="4840685" cy="32593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F789B1-6830-4045-B863-1ABBCA2A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80" y="4191159"/>
            <a:ext cx="7018020" cy="21399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D9CCED-8D37-44B9-BA77-7328D75BD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751" y="4022553"/>
            <a:ext cx="4171941" cy="21281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B15073-10AB-4CCD-A105-B80243CFB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01" y="3992287"/>
            <a:ext cx="4749985" cy="235044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83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3</a:t>
            </a:r>
            <a:r>
              <a:rPr kumimoji="1" lang="zh-CN" altLang="en-US" dirty="0"/>
              <a:t>步：通知学生按照统一规则修改个人信息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715102" y="1028516"/>
            <a:ext cx="7031898" cy="45345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学生登录学堂在线（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网页端）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找到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“个人资料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-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个人信息”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15102" y="1509344"/>
            <a:ext cx="10283097" cy="125367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按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统一规则修改个人信息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，例如：在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“姓名”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文本框中要求学生录入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自己的真实姓名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加学号，在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“学校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公司”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文本框中要求学生录入自己的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高校名称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等，您也可以根据实际需求进行自定义规划。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799A154-A515-4086-A348-F708891B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4" y="3121377"/>
            <a:ext cx="5703788" cy="26621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D8BE92E-3ADF-4758-A827-D16F6B15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3121377"/>
            <a:ext cx="4662884" cy="26621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FC50208-90AD-4D3C-81E8-BA7D034FE894}"/>
              </a:ext>
            </a:extLst>
          </p:cNvPr>
          <p:cNvSpPr txBox="1"/>
          <p:nvPr/>
        </p:nvSpPr>
        <p:spPr>
          <a:xfrm>
            <a:off x="1016185" y="2729489"/>
            <a:ext cx="829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注意：学堂在线</a:t>
            </a:r>
            <a:r>
              <a:rPr lang="en-US" altLang="zh-CN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APP</a:t>
            </a:r>
            <a:r>
              <a:rPr lang="zh-CN" altLang="en-US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、小程序无法修改个人信息，只能在学堂在线网页端修改。</a:t>
            </a:r>
          </a:p>
        </p:txBody>
      </p:sp>
    </p:spTree>
    <p:extLst>
      <p:ext uri="{BB962C8B-B14F-4D97-AF65-F5344CB8AC3E}">
        <p14:creationId xmlns:p14="http://schemas.microsoft.com/office/powerpoint/2010/main" val="13510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4</a:t>
            </a:r>
            <a:r>
              <a:rPr kumimoji="1" lang="zh-CN" altLang="en-US" dirty="0"/>
              <a:t>步：要求学生按照统一进度进行慕课学习</a:t>
            </a:r>
          </a:p>
        </p:txBody>
      </p:sp>
      <p:sp>
        <p:nvSpPr>
          <p:cNvPr id="12" name="矩形 11"/>
          <p:cNvSpPr/>
          <p:nvPr/>
        </p:nvSpPr>
        <p:spPr>
          <a:xfrm>
            <a:off x="257902" y="1219016"/>
            <a:ext cx="11705498" cy="85356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342900" indent="-34290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学生可登录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学堂在线平台、学堂在线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APP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及学堂在线微信小程序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找到选学课程、点击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“免费（推荐）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认证学习”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进入学习。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57902" y="2097659"/>
            <a:ext cx="10283097" cy="245400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“公告”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了解课程实时动态。</a:t>
            </a:r>
            <a:endParaRPr lang="en-US" altLang="zh-CN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“上课”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完成视频观看、图文阅读、习题作答、讨论问答、考试作答。</a:t>
            </a: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“论坛”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查看全部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我发布的</a:t>
            </a:r>
            <a:r>
              <a:rPr lang="en-US" altLang="zh-CN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教师参与的帖子，点赞、评论回复帖子并发布新帖。</a:t>
            </a: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“成绩”</a:t>
            </a: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查看成绩明细及目前所得分数。</a:t>
            </a: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74622D-46C8-4B88-A807-2F842DEB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" y="4007733"/>
            <a:ext cx="4279194" cy="20365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F95E71-D967-49B4-BDD5-1ADADCF593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43915" y="4007733"/>
            <a:ext cx="3318764" cy="20365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0DC60C-F931-48B7-8070-9F9231955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732" y="3643995"/>
            <a:ext cx="1318145" cy="23445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D6B723-E969-4253-AD8D-3FDF3CFBC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53" y="3643995"/>
            <a:ext cx="1318145" cy="234454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EE15683-FD0B-443F-B02B-AC95E1059C4D}"/>
              </a:ext>
            </a:extLst>
          </p:cNvPr>
          <p:cNvSpPr txBox="1"/>
          <p:nvPr/>
        </p:nvSpPr>
        <p:spPr>
          <a:xfrm>
            <a:off x="8171977" y="6086976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学堂在线</a:t>
            </a:r>
            <a:r>
              <a:rPr lang="en-US" altLang="zh-CN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APP</a:t>
            </a:r>
            <a:r>
              <a:rPr lang="zh-CN" altLang="en-US" sz="2000" b="1" dirty="0">
                <a:solidFill>
                  <a:srgbClr val="FFC000"/>
                </a:solidFill>
                <a:latin typeface="微软雅黑" charset="0"/>
                <a:ea typeface="微软雅黑" charset="0"/>
              </a:rPr>
              <a:t>及微信小程序页面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21E53-553E-4D6B-B0F6-DE4319C806F6}"/>
              </a:ext>
            </a:extLst>
          </p:cNvPr>
          <p:cNvSpPr txBox="1"/>
          <p:nvPr/>
        </p:nvSpPr>
        <p:spPr>
          <a:xfrm>
            <a:off x="4209711" y="1658671"/>
            <a:ext cx="651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注意：一定要要求学生用修改过个人信息的账号登录（推荐都用微信）平台、</a:t>
            </a:r>
            <a:r>
              <a:rPr lang="en-US" altLang="zh-CN" sz="14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APP</a:t>
            </a:r>
            <a:r>
              <a:rPr lang="zh-CN" altLang="en-US" sz="14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、微信小程序以确保学生学习信息同步。</a:t>
            </a:r>
          </a:p>
        </p:txBody>
      </p:sp>
    </p:spTree>
    <p:extLst>
      <p:ext uri="{BB962C8B-B14F-4D97-AF65-F5344CB8AC3E}">
        <p14:creationId xmlns:p14="http://schemas.microsoft.com/office/powerpoint/2010/main" val="13236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1294" y="258233"/>
            <a:ext cx="10542406" cy="721395"/>
          </a:xfrm>
        </p:spPr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5</a:t>
            </a:r>
            <a:r>
              <a:rPr kumimoji="1" lang="zh-CN" altLang="en-US" dirty="0"/>
              <a:t>步：设计组织配套的交互答疑环节；</a:t>
            </a:r>
          </a:p>
        </p:txBody>
      </p:sp>
      <p:sp>
        <p:nvSpPr>
          <p:cNvPr id="21" name="矩形 20"/>
          <p:cNvSpPr/>
          <p:nvPr/>
        </p:nvSpPr>
        <p:spPr>
          <a:xfrm>
            <a:off x="714399" y="1828173"/>
            <a:ext cx="5838098" cy="16537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教师可根据实际情况通过建立的微信群、微信网络视频会议系统等实现组织互动答疑。</a:t>
            </a: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1A330E-B97D-4291-82AF-DB9D548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76" y="2022851"/>
            <a:ext cx="2793305" cy="279330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6A2EB6-617E-4D1E-BB00-AD0975D3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9" y="3162370"/>
            <a:ext cx="7588744" cy="16537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44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20,&quot;width&quot;:8319}"/>
</p:tagLst>
</file>

<file path=ppt/theme/theme1.xml><?xml version="1.0" encoding="utf-8"?>
<a:theme xmlns:a="http://schemas.openxmlformats.org/drawingml/2006/main" name="清风素材 https://12sc.taobao.com/">
  <a:themeElements>
    <a:clrScheme name="自定义 8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B8D620"/>
      </a:accent1>
      <a:accent2>
        <a:srgbClr val="0A7DB6"/>
      </a:accent2>
      <a:accent3>
        <a:srgbClr val="48A9C3"/>
      </a:accent3>
      <a:accent4>
        <a:srgbClr val="5DCAB3"/>
      </a:accent4>
      <a:accent5>
        <a:srgbClr val="EBEBEB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1336</Words>
  <Application>Microsoft Office PowerPoint</Application>
  <PresentationFormat>宽屏</PresentationFormat>
  <Paragraphs>83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思源黑体 CN Heavy</vt:lpstr>
      <vt:lpstr>微软雅黑</vt:lpstr>
      <vt:lpstr>微软雅黑</vt:lpstr>
      <vt:lpstr>Arial</vt:lpstr>
      <vt:lpstr>Calibri</vt:lpstr>
      <vt:lpstr>Century Gothic</vt:lpstr>
      <vt:lpstr>Wingdings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12sc.taobao.com</dc:subject>
  <dc:creator>清风素材</dc:creator>
  <cp:keywords>12sc.taobao.com</cp:keywords>
  <dc:description>12sc.taobao.com</dc:description>
  <cp:lastModifiedBy>陶雁羽Kate</cp:lastModifiedBy>
  <cp:revision>180</cp:revision>
  <dcterms:created xsi:type="dcterms:W3CDTF">2015-08-18T02:51:41Z</dcterms:created>
  <dcterms:modified xsi:type="dcterms:W3CDTF">2020-02-17T12:32:15Z</dcterms:modified>
  <cp:category>12sc.taobao.com</cp:category>
  <cp:contentStatus>12sc.taobao.com</cp:contentStatus>
</cp:coreProperties>
</file>